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2" r:id="rId3"/>
  </p:sldIdLst>
  <p:sldSz cx="7562850" cy="10688638"/>
  <p:notesSz cx="10018713" cy="14447838"/>
  <p:defaultTextStyle>
    <a:defPPr>
      <a:defRPr lang="fr-FR"/>
    </a:defPPr>
    <a:lvl1pPr marL="0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37199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474400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11599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2948801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686000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423200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160399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5897600" algn="l" defTabSz="147440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51">
          <p15:clr>
            <a:srgbClr val="A4A3A4"/>
          </p15:clr>
        </p15:guide>
        <p15:guide id="2" pos="3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700"/>
    <a:srgbClr val="E9FF99"/>
    <a:srgbClr val="FDDA94"/>
    <a:srgbClr val="C1C6FD"/>
    <a:srgbClr val="EAFFFE"/>
    <a:srgbClr val="A8FFEB"/>
    <a:srgbClr val="E0FCFF"/>
    <a:srgbClr val="FC4246"/>
    <a:srgbClr val="F90085"/>
    <a:srgbClr val="F94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51"/>
    <p:restoredTop sz="93581"/>
  </p:normalViewPr>
  <p:slideViewPr>
    <p:cSldViewPr>
      <p:cViewPr varScale="1">
        <p:scale>
          <a:sx n="56" d="100"/>
          <a:sy n="56" d="100"/>
        </p:scale>
        <p:origin x="2328" y="84"/>
      </p:cViewPr>
      <p:guideLst>
        <p:guide orient="horz" pos="3367"/>
        <p:guide pos="238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680" y="-86"/>
      </p:cViewPr>
      <p:guideLst>
        <p:guide orient="horz" pos="4551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72239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l">
              <a:defRPr sz="19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72239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r">
              <a:defRPr sz="1900"/>
            </a:lvl1pPr>
          </a:lstStyle>
          <a:p>
            <a:fld id="{129BEFCF-24FC-49D3-B18C-DDA72EADF898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92450" y="1082675"/>
            <a:ext cx="3833813" cy="5419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99" tIns="69899" rIns="139799" bIns="6989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872" y="6862724"/>
            <a:ext cx="8014970" cy="6501527"/>
          </a:xfrm>
          <a:prstGeom prst="rect">
            <a:avLst/>
          </a:prstGeom>
        </p:spPr>
        <p:txBody>
          <a:bodyPr vert="horz" lIns="139799" tIns="69899" rIns="139799" bIns="6989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722938"/>
            <a:ext cx="4341443" cy="722392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l">
              <a:defRPr sz="1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952" y="13722938"/>
            <a:ext cx="4341443" cy="722392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r">
              <a:defRPr sz="1900"/>
            </a:lvl1pPr>
          </a:lstStyle>
          <a:p>
            <a:fld id="{013DE8A5-F87B-4E9C-B4E3-372812BBC1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8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37199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474400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211599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948801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686000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423200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160399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5897600" algn="l" defTabSz="147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10"/>
            <a:ext cx="6428422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1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8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2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9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428044"/>
            <a:ext cx="1701642" cy="9119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428044"/>
            <a:ext cx="4978876" cy="911998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6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26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3"/>
            <a:ext cx="6428422" cy="233813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8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745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8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15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644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373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101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830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9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3" y="2494019"/>
            <a:ext cx="3340259" cy="705400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50" y="2494019"/>
            <a:ext cx="3340259" cy="705400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289" indent="0">
              <a:buNone/>
              <a:defRPr sz="3200" b="1"/>
            </a:lvl2pPr>
            <a:lvl3pPr marL="1474576" indent="0">
              <a:buNone/>
              <a:defRPr sz="3000" b="1"/>
            </a:lvl3pPr>
            <a:lvl4pPr marL="2211865" indent="0">
              <a:buNone/>
              <a:defRPr sz="2500" b="1"/>
            </a:lvl4pPr>
            <a:lvl5pPr marL="2949153" indent="0">
              <a:buNone/>
              <a:defRPr sz="2500" b="1"/>
            </a:lvl5pPr>
            <a:lvl6pPr marL="3686441" indent="0">
              <a:buNone/>
              <a:defRPr sz="2500" b="1"/>
            </a:lvl6pPr>
            <a:lvl7pPr marL="4423731" indent="0">
              <a:buNone/>
              <a:defRPr sz="2500" b="1"/>
            </a:lvl7pPr>
            <a:lvl8pPr marL="5161019" indent="0">
              <a:buNone/>
              <a:defRPr sz="2500" b="1"/>
            </a:lvl8pPr>
            <a:lvl9pPr marL="5898308" indent="0">
              <a:buNone/>
              <a:defRPr sz="2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4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289" indent="0">
              <a:buNone/>
              <a:defRPr sz="3200" b="1"/>
            </a:lvl2pPr>
            <a:lvl3pPr marL="1474576" indent="0">
              <a:buNone/>
              <a:defRPr sz="3000" b="1"/>
            </a:lvl3pPr>
            <a:lvl4pPr marL="2211865" indent="0">
              <a:buNone/>
              <a:defRPr sz="2500" b="1"/>
            </a:lvl4pPr>
            <a:lvl5pPr marL="2949153" indent="0">
              <a:buNone/>
              <a:defRPr sz="2500" b="1"/>
            </a:lvl5pPr>
            <a:lvl6pPr marL="3686441" indent="0">
              <a:buNone/>
              <a:defRPr sz="2500" b="1"/>
            </a:lvl6pPr>
            <a:lvl7pPr marL="4423731" indent="0">
              <a:buNone/>
              <a:defRPr sz="2500" b="1"/>
            </a:lvl7pPr>
            <a:lvl8pPr marL="5161019" indent="0">
              <a:buNone/>
              <a:defRPr sz="2500" b="1"/>
            </a:lvl8pPr>
            <a:lvl9pPr marL="5898308" indent="0">
              <a:buNone/>
              <a:defRPr sz="25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4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02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60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2300"/>
            </a:lvl1pPr>
            <a:lvl2pPr marL="737289" indent="0">
              <a:buNone/>
              <a:defRPr sz="2000"/>
            </a:lvl2pPr>
            <a:lvl3pPr marL="1474576" indent="0">
              <a:buNone/>
              <a:defRPr sz="1600"/>
            </a:lvl3pPr>
            <a:lvl4pPr marL="2211865" indent="0">
              <a:buNone/>
              <a:defRPr sz="1400"/>
            </a:lvl4pPr>
            <a:lvl5pPr marL="2949153" indent="0">
              <a:buNone/>
              <a:defRPr sz="1400"/>
            </a:lvl5pPr>
            <a:lvl6pPr marL="3686441" indent="0">
              <a:buNone/>
              <a:defRPr sz="1400"/>
            </a:lvl6pPr>
            <a:lvl7pPr marL="4423731" indent="0">
              <a:buNone/>
              <a:defRPr sz="1400"/>
            </a:lvl7pPr>
            <a:lvl8pPr marL="5161019" indent="0">
              <a:buNone/>
              <a:defRPr sz="1400"/>
            </a:lvl8pPr>
            <a:lvl9pPr marL="5898308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77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1"/>
            <a:ext cx="4537710" cy="6413183"/>
          </a:xfrm>
        </p:spPr>
        <p:txBody>
          <a:bodyPr/>
          <a:lstStyle>
            <a:lvl1pPr marL="0" indent="0">
              <a:buNone/>
              <a:defRPr sz="5100"/>
            </a:lvl1pPr>
            <a:lvl2pPr marL="737289" indent="0">
              <a:buNone/>
              <a:defRPr sz="4500"/>
            </a:lvl2pPr>
            <a:lvl3pPr marL="1474576" indent="0">
              <a:buNone/>
              <a:defRPr sz="3800"/>
            </a:lvl3pPr>
            <a:lvl4pPr marL="2211865" indent="0">
              <a:buNone/>
              <a:defRPr sz="3200"/>
            </a:lvl4pPr>
            <a:lvl5pPr marL="2949153" indent="0">
              <a:buNone/>
              <a:defRPr sz="3200"/>
            </a:lvl5pPr>
            <a:lvl6pPr marL="3686441" indent="0">
              <a:buNone/>
              <a:defRPr sz="3200"/>
            </a:lvl6pPr>
            <a:lvl7pPr marL="4423731" indent="0">
              <a:buNone/>
              <a:defRPr sz="3200"/>
            </a:lvl7pPr>
            <a:lvl8pPr marL="5161019" indent="0">
              <a:buNone/>
              <a:defRPr sz="3200"/>
            </a:lvl8pPr>
            <a:lvl9pPr marL="5898308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30"/>
          </a:xfrm>
        </p:spPr>
        <p:txBody>
          <a:bodyPr/>
          <a:lstStyle>
            <a:lvl1pPr marL="0" indent="0">
              <a:buNone/>
              <a:defRPr sz="2300"/>
            </a:lvl1pPr>
            <a:lvl2pPr marL="737289" indent="0">
              <a:buNone/>
              <a:defRPr sz="2000"/>
            </a:lvl2pPr>
            <a:lvl3pPr marL="1474576" indent="0">
              <a:buNone/>
              <a:defRPr sz="1600"/>
            </a:lvl3pPr>
            <a:lvl4pPr marL="2211865" indent="0">
              <a:buNone/>
              <a:defRPr sz="1400"/>
            </a:lvl4pPr>
            <a:lvl5pPr marL="2949153" indent="0">
              <a:buNone/>
              <a:defRPr sz="1400"/>
            </a:lvl5pPr>
            <a:lvl6pPr marL="3686441" indent="0">
              <a:buNone/>
              <a:defRPr sz="1400"/>
            </a:lvl6pPr>
            <a:lvl7pPr marL="4423731" indent="0">
              <a:buNone/>
              <a:defRPr sz="1400"/>
            </a:lvl7pPr>
            <a:lvl8pPr marL="5161019" indent="0">
              <a:buNone/>
              <a:defRPr sz="1400"/>
            </a:lvl8pPr>
            <a:lvl9pPr marL="5898308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1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47457" tIns="73730" rIns="147457" bIns="7373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9"/>
            <a:ext cx="6806565" cy="7054007"/>
          </a:xfrm>
          <a:prstGeom prst="rect">
            <a:avLst/>
          </a:prstGeom>
        </p:spPr>
        <p:txBody>
          <a:bodyPr vert="horz" lIns="147457" tIns="73730" rIns="147457" bIns="7373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7"/>
            <a:ext cx="1764666" cy="569071"/>
          </a:xfrm>
          <a:prstGeom prst="rect">
            <a:avLst/>
          </a:prstGeom>
        </p:spPr>
        <p:txBody>
          <a:bodyPr vert="horz" lIns="147457" tIns="73730" rIns="147457" bIns="7373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23F0F-C627-40DE-9796-6E7F77BEBEC1}" type="datetimeFigureOut">
              <a:rPr lang="fr-FR" smtClean="0"/>
              <a:t>15/03/2018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7"/>
            <a:ext cx="2394902" cy="569071"/>
          </a:xfrm>
          <a:prstGeom prst="rect">
            <a:avLst/>
          </a:prstGeom>
        </p:spPr>
        <p:txBody>
          <a:bodyPr vert="horz" lIns="147457" tIns="73730" rIns="147457" bIns="7373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7"/>
            <a:ext cx="1764666" cy="569071"/>
          </a:xfrm>
          <a:prstGeom prst="rect">
            <a:avLst/>
          </a:prstGeom>
        </p:spPr>
        <p:txBody>
          <a:bodyPr vert="horz" lIns="147457" tIns="73730" rIns="147457" bIns="7373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88E5-8FF1-4F43-B5EF-5E9F746A66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60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37289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966" indent="-552966" algn="l" defTabSz="737289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093" indent="-460805" algn="l" defTabSz="737289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222" indent="-368643" algn="l" defTabSz="737289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509" indent="-368643" algn="l" defTabSz="737289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798" indent="-368643" algn="l" defTabSz="737289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5086" indent="-368643" algn="l" defTabSz="7372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2374" indent="-368643" algn="l" defTabSz="7372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9663" indent="-368643" algn="l" defTabSz="7372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6951" indent="-368643" algn="l" defTabSz="7372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89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576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865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153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86441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3731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61019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98308" algn="l" defTabSz="737289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1-FOND-VAGUE_BLEU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06" y="-214704"/>
            <a:ext cx="7704856" cy="10903342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-971103" y="-1640457"/>
            <a:ext cx="7200800" cy="3663702"/>
          </a:xfrm>
          <a:prstGeom prst="ellipse">
            <a:avLst/>
          </a:prstGeom>
          <a:solidFill>
            <a:srgbClr val="FC424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29292" tIns="64646" rIns="129292" bIns="64646"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53033" y="87735"/>
            <a:ext cx="5472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chemeClr val="bg1"/>
                </a:solidFill>
                <a:cs typeface="Arial Black"/>
              </a:rPr>
              <a:t>Élection du Comité Social</a:t>
            </a:r>
          </a:p>
          <a:p>
            <a:r>
              <a:rPr lang="fr-FR" sz="3200" b="1" i="1" dirty="0" smtClean="0">
                <a:solidFill>
                  <a:schemeClr val="bg1"/>
                </a:solidFill>
                <a:cs typeface="Arial Black"/>
              </a:rPr>
              <a:t>et Economique (CSE)</a:t>
            </a:r>
            <a:endParaRPr lang="fr-FR" sz="3200" b="1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3593" y="1564882"/>
            <a:ext cx="1576358" cy="46706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 descr="1-LOGOS-UNSA-Cyan=100%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609" y="375767"/>
            <a:ext cx="1284440" cy="12844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912" y="1599903"/>
            <a:ext cx="1542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800" b="1" i="1" spc="300" dirty="0" smtClean="0">
                <a:solidFill>
                  <a:srgbClr val="FF6600"/>
                </a:solidFill>
              </a:rPr>
              <a:t>E</a:t>
            </a:r>
            <a:r>
              <a:rPr lang="fr-FR" sz="1800" b="1" i="1" spc="300" dirty="0" smtClean="0">
                <a:solidFill>
                  <a:schemeClr val="bg1"/>
                </a:solidFill>
              </a:rPr>
              <a:t>ntreprise</a:t>
            </a:r>
            <a:endParaRPr lang="fr-FR" sz="1800" b="1" i="1" spc="3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7006" y="2103959"/>
            <a:ext cx="767186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i="1" dirty="0" smtClean="0">
                <a:solidFill>
                  <a:srgbClr val="FC4246"/>
                </a:solidFill>
                <a:cs typeface="Arial"/>
              </a:rPr>
              <a:t>À </a:t>
            </a:r>
            <a:r>
              <a:rPr lang="fr-FR" sz="3200" b="1" i="1" dirty="0">
                <a:solidFill>
                  <a:srgbClr val="FC4246"/>
                </a:solidFill>
                <a:cs typeface="Arial"/>
              </a:rPr>
              <a:t>l’UNSA, on s’occupe de </a:t>
            </a:r>
            <a:r>
              <a:rPr lang="fr-FR" sz="3200" b="1" i="1" dirty="0" smtClean="0">
                <a:solidFill>
                  <a:srgbClr val="FC4246"/>
                </a:solidFill>
                <a:cs typeface="Arial"/>
              </a:rPr>
              <a:t>moi !</a:t>
            </a:r>
            <a:endParaRPr lang="fr-FR" sz="3200" b="1" i="1" dirty="0">
              <a:solidFill>
                <a:srgbClr val="FC4246"/>
              </a:solidFill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081" y="3112071"/>
            <a:ext cx="6264696" cy="571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Pour </a:t>
            </a:r>
            <a:r>
              <a:rPr lang="fr-FR" sz="1200" b="1" i="1" dirty="0">
                <a:solidFill>
                  <a:srgbClr val="000090"/>
                </a:solidFill>
              </a:rPr>
              <a:t>l'UNSA, </a:t>
            </a:r>
            <a:r>
              <a:rPr lang="fr-FR" sz="1200" b="1" i="1" dirty="0" smtClean="0">
                <a:solidFill>
                  <a:srgbClr val="000090"/>
                </a:solidFill>
              </a:rPr>
              <a:t>ce </a:t>
            </a:r>
            <a:r>
              <a:rPr lang="fr-FR" sz="1200" b="1" i="1" dirty="0">
                <a:solidFill>
                  <a:srgbClr val="000090"/>
                </a:solidFill>
              </a:rPr>
              <a:t>sont les </a:t>
            </a:r>
            <a:r>
              <a:rPr lang="fr-FR" sz="1200" b="1" i="1" dirty="0" smtClean="0">
                <a:solidFill>
                  <a:srgbClr val="000090"/>
                </a:solidFill>
              </a:rPr>
              <a:t>salarié.e.s </a:t>
            </a:r>
            <a:r>
              <a:rPr lang="fr-FR" sz="1200" b="1" i="1" dirty="0">
                <a:solidFill>
                  <a:srgbClr val="000090"/>
                </a:solidFill>
              </a:rPr>
              <a:t>dans l'entreprise qui savent le mieux ce dont ils ont besoin, ce qu'il faut négocier, ce qu'il faut proposer... Aussi à </a:t>
            </a:r>
            <a:r>
              <a:rPr lang="fr-FR" sz="1200" b="1" i="1" dirty="0" smtClean="0">
                <a:solidFill>
                  <a:srgbClr val="000090"/>
                </a:solidFill>
              </a:rPr>
              <a:t>l'UNSA, </a:t>
            </a:r>
            <a:r>
              <a:rPr lang="fr-FR" sz="1200" b="1" i="1" dirty="0">
                <a:solidFill>
                  <a:srgbClr val="000090"/>
                </a:solidFill>
              </a:rPr>
              <a:t>c'est le syndicat </a:t>
            </a:r>
            <a:r>
              <a:rPr lang="fr-FR" sz="1200" b="1" i="1" dirty="0" smtClean="0">
                <a:solidFill>
                  <a:srgbClr val="000090"/>
                </a:solidFill>
              </a:rPr>
              <a:t>UNSA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de </a:t>
            </a:r>
            <a:r>
              <a:rPr lang="fr-FR" sz="1200" b="1" i="1" dirty="0">
                <a:solidFill>
                  <a:srgbClr val="000090"/>
                </a:solidFill>
              </a:rPr>
              <a:t>l'entreprise qui décide de son </a:t>
            </a:r>
            <a:r>
              <a:rPr lang="fr-FR" sz="1200" b="1" i="1" dirty="0" smtClean="0">
                <a:solidFill>
                  <a:srgbClr val="000090"/>
                </a:solidFill>
              </a:rPr>
              <a:t>positionnement </a:t>
            </a:r>
            <a:r>
              <a:rPr lang="fr-FR" sz="1200" b="1" i="1" dirty="0">
                <a:solidFill>
                  <a:srgbClr val="000090"/>
                </a:solidFill>
              </a:rPr>
              <a:t>et personne d'autre !!</a:t>
            </a:r>
            <a:r>
              <a:rPr lang="fr-FR" sz="1200" b="1" i="1" dirty="0" smtClean="0">
                <a:solidFill>
                  <a:srgbClr val="000090"/>
                </a:solidFill>
              </a:rPr>
              <a:t>!</a:t>
            </a:r>
          </a:p>
          <a:p>
            <a:pPr lvl="0">
              <a:lnSpc>
                <a:spcPct val="80000"/>
              </a:lnSpc>
            </a:pP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Les </a:t>
            </a:r>
            <a:r>
              <a:rPr lang="fr-FR" sz="1200" b="1" i="1" dirty="0">
                <a:solidFill>
                  <a:srgbClr val="000090"/>
                </a:solidFill>
              </a:rPr>
              <a:t>syndicats ont parfois des approches différentes des réalités </a:t>
            </a:r>
            <a:r>
              <a:rPr lang="fr-FR" sz="1200" b="1" i="1" dirty="0" smtClean="0">
                <a:solidFill>
                  <a:srgbClr val="000090"/>
                </a:solidFill>
              </a:rPr>
              <a:t>économiques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et surtout des </a:t>
            </a:r>
            <a:r>
              <a:rPr lang="fr-FR" sz="1200" b="1" i="1" dirty="0">
                <a:solidFill>
                  <a:srgbClr val="000090"/>
                </a:solidFill>
              </a:rPr>
              <a:t>solutions pour régler les problèmes. L'UNSA déplore les attitudes d'opposition systématique et revendique le rassemblement pour proposer ensemble des solutions efficaces</a:t>
            </a:r>
            <a:r>
              <a:rPr lang="fr-FR" sz="1200" b="1" i="1" dirty="0" smtClean="0">
                <a:solidFill>
                  <a:srgbClr val="000090"/>
                </a:solidFill>
              </a:rPr>
              <a:t>.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/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À </a:t>
            </a:r>
            <a:r>
              <a:rPr lang="fr-FR" sz="1200" b="1" i="1" dirty="0">
                <a:solidFill>
                  <a:srgbClr val="000090"/>
                </a:solidFill>
              </a:rPr>
              <a:t>l'UNSA, on s'occupe de </a:t>
            </a:r>
            <a:r>
              <a:rPr lang="fr-FR" sz="1200" b="1" i="1" dirty="0" smtClean="0">
                <a:solidFill>
                  <a:srgbClr val="000090"/>
                </a:solidFill>
              </a:rPr>
              <a:t>moi</a:t>
            </a:r>
            <a:r>
              <a:rPr lang="fr-FR" sz="1200" b="1" i="1" dirty="0">
                <a:solidFill>
                  <a:srgbClr val="000090"/>
                </a:solidFill>
              </a:rPr>
              <a:t> </a:t>
            </a:r>
            <a:r>
              <a:rPr lang="fr-FR" sz="1200" b="1" i="1" dirty="0" smtClean="0">
                <a:solidFill>
                  <a:srgbClr val="000090"/>
                </a:solidFill>
              </a:rPr>
              <a:t>!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Être élu.e </a:t>
            </a:r>
            <a:r>
              <a:rPr lang="fr-FR" sz="1200" b="1" i="1" dirty="0">
                <a:solidFill>
                  <a:srgbClr val="000090"/>
                </a:solidFill>
              </a:rPr>
              <a:t>du personnel UNSA, c'est </a:t>
            </a:r>
            <a:r>
              <a:rPr lang="fr-FR" sz="1200" b="1" i="1" dirty="0" smtClean="0">
                <a:solidFill>
                  <a:srgbClr val="000090"/>
                </a:solidFill>
              </a:rPr>
              <a:t>s'engager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pour </a:t>
            </a:r>
            <a:r>
              <a:rPr lang="fr-FR" sz="1200" b="1" i="1" dirty="0">
                <a:solidFill>
                  <a:srgbClr val="000090"/>
                </a:solidFill>
              </a:rPr>
              <a:t>assister, renseigner, défendre </a:t>
            </a:r>
            <a:r>
              <a:rPr lang="fr-FR" sz="1200" b="1" i="1" dirty="0" smtClean="0">
                <a:solidFill>
                  <a:srgbClr val="000090"/>
                </a:solidFill>
              </a:rPr>
              <a:t>l'ensemble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des salarié.e</a:t>
            </a:r>
            <a:r>
              <a:rPr lang="fr-FR" sz="1200" b="1" i="1" dirty="0">
                <a:solidFill>
                  <a:srgbClr val="000090"/>
                </a:solidFill>
              </a:rPr>
              <a:t>.</a:t>
            </a:r>
            <a:r>
              <a:rPr lang="fr-FR" sz="1200" b="1" i="1" dirty="0" smtClean="0">
                <a:solidFill>
                  <a:srgbClr val="000090"/>
                </a:solidFill>
              </a:rPr>
              <a:t>s </a:t>
            </a:r>
            <a:r>
              <a:rPr lang="fr-FR" sz="1200" b="1" i="1" dirty="0">
                <a:solidFill>
                  <a:srgbClr val="000090"/>
                </a:solidFill>
              </a:rPr>
              <a:t>de </a:t>
            </a:r>
            <a:r>
              <a:rPr lang="fr-FR" sz="1200" b="1" i="1" dirty="0" smtClean="0">
                <a:solidFill>
                  <a:srgbClr val="000090"/>
                </a:solidFill>
              </a:rPr>
              <a:t>l'entreprise.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Notre syndicalisme est </a:t>
            </a:r>
            <a:r>
              <a:rPr lang="fr-FR" sz="1200" b="1" i="1" dirty="0">
                <a:solidFill>
                  <a:srgbClr val="000090"/>
                </a:solidFill>
              </a:rPr>
              <a:t>concret et </a:t>
            </a:r>
            <a:r>
              <a:rPr lang="fr-FR" sz="1200" b="1" i="1" dirty="0" smtClean="0">
                <a:solidFill>
                  <a:srgbClr val="000090"/>
                </a:solidFill>
              </a:rPr>
              <a:t>cohérent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avec </a:t>
            </a:r>
            <a:r>
              <a:rPr lang="fr-FR" sz="1200" b="1" i="1" dirty="0">
                <a:solidFill>
                  <a:srgbClr val="000090"/>
                </a:solidFill>
              </a:rPr>
              <a:t>les </a:t>
            </a:r>
            <a:r>
              <a:rPr lang="fr-FR" sz="1200" b="1" i="1" dirty="0" smtClean="0">
                <a:solidFill>
                  <a:srgbClr val="000090"/>
                </a:solidFill>
              </a:rPr>
              <a:t>aspirations du personnel.</a:t>
            </a:r>
          </a:p>
          <a:p>
            <a:pPr lvl="0">
              <a:lnSpc>
                <a:spcPct val="80000"/>
              </a:lnSpc>
            </a:pP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L’opposition systématique fait </a:t>
            </a:r>
            <a:r>
              <a:rPr lang="fr-FR" sz="1200" b="1" i="1" dirty="0">
                <a:solidFill>
                  <a:srgbClr val="000090"/>
                </a:solidFill>
              </a:rPr>
              <a:t>le jeu des </a:t>
            </a:r>
            <a:r>
              <a:rPr lang="fr-FR" sz="1200" b="1" i="1" dirty="0" smtClean="0">
                <a:solidFill>
                  <a:srgbClr val="000090"/>
                </a:solidFill>
              </a:rPr>
              <a:t>politiques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les </a:t>
            </a:r>
            <a:r>
              <a:rPr lang="fr-FR" sz="1200" b="1" i="1" dirty="0">
                <a:solidFill>
                  <a:srgbClr val="000090"/>
                </a:solidFill>
              </a:rPr>
              <a:t>plus injustes pour les </a:t>
            </a:r>
            <a:r>
              <a:rPr lang="fr-FR" sz="1200" b="1" i="1" dirty="0" smtClean="0">
                <a:solidFill>
                  <a:srgbClr val="000090"/>
                </a:solidFill>
              </a:rPr>
              <a:t>salarié.e</a:t>
            </a:r>
            <a:r>
              <a:rPr lang="fr-FR" sz="1200" b="1" i="1" dirty="0">
                <a:solidFill>
                  <a:srgbClr val="000090"/>
                </a:solidFill>
              </a:rPr>
              <a:t>.</a:t>
            </a:r>
            <a:r>
              <a:rPr lang="fr-FR" sz="1200" b="1" i="1" dirty="0" smtClean="0">
                <a:solidFill>
                  <a:srgbClr val="000090"/>
                </a:solidFill>
              </a:rPr>
              <a:t>s. L'UNSA </a:t>
            </a:r>
            <a:r>
              <a:rPr lang="fr-FR" sz="1200" b="1" i="1" dirty="0">
                <a:solidFill>
                  <a:srgbClr val="000090"/>
                </a:solidFill>
              </a:rPr>
              <a:t>se </a:t>
            </a:r>
            <a:r>
              <a:rPr lang="fr-FR" sz="1200" b="1" i="1" dirty="0" smtClean="0">
                <a:solidFill>
                  <a:srgbClr val="000090"/>
                </a:solidFill>
              </a:rPr>
              <a:t>mobilise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toujours </a:t>
            </a:r>
            <a:r>
              <a:rPr lang="fr-FR" sz="1200" b="1" i="1" dirty="0">
                <a:solidFill>
                  <a:srgbClr val="000090"/>
                </a:solidFill>
              </a:rPr>
              <a:t>pour que la négociation </a:t>
            </a:r>
            <a:r>
              <a:rPr lang="fr-FR" sz="1200" b="1" i="1" dirty="0" smtClean="0">
                <a:solidFill>
                  <a:srgbClr val="000090"/>
                </a:solidFill>
              </a:rPr>
              <a:t>s'impose.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L'UNSA </a:t>
            </a:r>
            <a:r>
              <a:rPr lang="fr-FR" sz="1200" b="1" i="1" dirty="0">
                <a:solidFill>
                  <a:srgbClr val="000090"/>
                </a:solidFill>
              </a:rPr>
              <a:t>porte </a:t>
            </a:r>
            <a:r>
              <a:rPr lang="fr-FR" sz="1200" b="1" i="1" dirty="0" smtClean="0">
                <a:solidFill>
                  <a:srgbClr val="000090"/>
                </a:solidFill>
              </a:rPr>
              <a:t>des propositions </a:t>
            </a:r>
            <a:r>
              <a:rPr lang="fr-FR" sz="1200" b="1" i="1" dirty="0">
                <a:solidFill>
                  <a:srgbClr val="000090"/>
                </a:solidFill>
              </a:rPr>
              <a:t>argumentées et </a:t>
            </a:r>
            <a:r>
              <a:rPr lang="fr-FR" sz="1200" b="1" i="1" dirty="0" smtClean="0">
                <a:solidFill>
                  <a:srgbClr val="000090"/>
                </a:solidFill>
              </a:rPr>
              <a:t>motivées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pour améliorer l'emploi</a:t>
            </a:r>
            <a:r>
              <a:rPr lang="fr-FR" sz="1200" b="1" i="1" dirty="0">
                <a:solidFill>
                  <a:srgbClr val="000090"/>
                </a:solidFill>
              </a:rPr>
              <a:t>, les salaires et les conditions </a:t>
            </a: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de travail.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Pour </a:t>
            </a:r>
            <a:r>
              <a:rPr lang="fr-FR" sz="1200" b="1" i="1" dirty="0">
                <a:solidFill>
                  <a:srgbClr val="000090"/>
                </a:solidFill>
              </a:rPr>
              <a:t>l'UNSA, ce sont les résultats qui comptent </a:t>
            </a:r>
            <a:r>
              <a:rPr lang="fr-FR" sz="1200" b="1" i="1" dirty="0" smtClean="0">
                <a:solidFill>
                  <a:srgbClr val="000090"/>
                </a:solidFill>
              </a:rPr>
              <a:t>!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L'UNSA </a:t>
            </a:r>
            <a:r>
              <a:rPr lang="fr-FR" sz="1200" b="1" i="1" dirty="0">
                <a:solidFill>
                  <a:srgbClr val="000090"/>
                </a:solidFill>
              </a:rPr>
              <a:t>est une jeune organisation, </a:t>
            </a:r>
            <a:r>
              <a:rPr lang="fr-FR" sz="1200" b="1" i="1" dirty="0" smtClean="0">
                <a:solidFill>
                  <a:srgbClr val="000090"/>
                </a:solidFill>
              </a:rPr>
              <a:t>implantée</a:t>
            </a:r>
          </a:p>
          <a:p>
            <a:pPr lvl="0">
              <a:lnSpc>
                <a:spcPct val="80000"/>
              </a:lnSpc>
            </a:pPr>
            <a:r>
              <a:rPr lang="fr-FR" sz="1200" b="1" i="1" dirty="0" smtClean="0">
                <a:solidFill>
                  <a:srgbClr val="000090"/>
                </a:solidFill>
              </a:rPr>
              <a:t>dans </a:t>
            </a:r>
            <a:r>
              <a:rPr lang="fr-FR" sz="1200" b="1" i="1" dirty="0">
                <a:solidFill>
                  <a:srgbClr val="000090"/>
                </a:solidFill>
              </a:rPr>
              <a:t>tous les secteurs de </a:t>
            </a:r>
            <a:r>
              <a:rPr lang="fr-FR" sz="1200" b="1" i="1" dirty="0" smtClean="0">
                <a:solidFill>
                  <a:srgbClr val="000090"/>
                </a:solidFill>
              </a:rPr>
              <a:t>l'économie.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À l'UNSA, nous </a:t>
            </a:r>
            <a:r>
              <a:rPr lang="fr-FR" sz="1200" b="1" i="1" dirty="0">
                <a:solidFill>
                  <a:srgbClr val="000090"/>
                </a:solidFill>
              </a:rPr>
              <a:t>voulons redonner espoir </a:t>
            </a:r>
            <a:r>
              <a:rPr lang="fr-FR" sz="1200" b="1" i="1" dirty="0" smtClean="0">
                <a:solidFill>
                  <a:srgbClr val="000090"/>
                </a:solidFill>
              </a:rPr>
              <a:t>dans</a:t>
            </a:r>
            <a:r>
              <a:rPr lang="fr-FR" sz="1200" b="1" i="1" dirty="0">
                <a:solidFill>
                  <a:srgbClr val="000090"/>
                </a:solidFill>
              </a:rPr>
              <a:t/>
            </a:r>
            <a:br>
              <a:rPr lang="fr-FR" sz="1200" b="1" i="1" dirty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un syndicalisme, moderne</a:t>
            </a:r>
            <a:r>
              <a:rPr lang="fr-FR" sz="1200" b="1" i="1" dirty="0">
                <a:solidFill>
                  <a:srgbClr val="000090"/>
                </a:solidFill>
              </a:rPr>
              <a:t>, </a:t>
            </a:r>
            <a:r>
              <a:rPr lang="fr-FR" sz="1200" b="1" i="1" dirty="0" smtClean="0">
                <a:solidFill>
                  <a:srgbClr val="000090"/>
                </a:solidFill>
              </a:rPr>
              <a:t>autonome et indépendant</a:t>
            </a:r>
            <a:br>
              <a:rPr lang="fr-FR" sz="1200" b="1" i="1" dirty="0" smtClean="0">
                <a:solidFill>
                  <a:srgbClr val="000090"/>
                </a:solidFill>
              </a:rPr>
            </a:br>
            <a:r>
              <a:rPr lang="fr-FR" sz="1200" b="1" i="1" dirty="0" smtClean="0">
                <a:solidFill>
                  <a:srgbClr val="000090"/>
                </a:solidFill>
              </a:rPr>
              <a:t>des </a:t>
            </a:r>
            <a:r>
              <a:rPr lang="fr-FR" sz="1200" b="1" i="1" dirty="0">
                <a:solidFill>
                  <a:srgbClr val="000090"/>
                </a:solidFill>
              </a:rPr>
              <a:t>partis politiques.</a:t>
            </a:r>
            <a:endParaRPr lang="fr-FR" sz="1200" b="1" i="1" dirty="0" smtClean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  <a:p>
            <a:pPr lvl="0">
              <a:lnSpc>
                <a:spcPct val="80000"/>
              </a:lnSpc>
            </a:pPr>
            <a:endParaRPr lang="fr-FR" sz="1200" b="1" i="1" dirty="0">
              <a:solidFill>
                <a:srgbClr val="00009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9497" y="4552231"/>
            <a:ext cx="3133353" cy="6136407"/>
          </a:xfrm>
          <a:prstGeom prst="rect">
            <a:avLst/>
          </a:prstGeom>
          <a:solidFill>
            <a:srgbClr val="1CB8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573513" y="5344319"/>
            <a:ext cx="3024336" cy="452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u="sng" dirty="0">
                <a:solidFill>
                  <a:srgbClr val="000090"/>
                </a:solidFill>
              </a:rPr>
              <a:t>1</a:t>
            </a:r>
            <a:r>
              <a:rPr lang="fr-FR" sz="1200" u="sng" baseline="30000" dirty="0">
                <a:solidFill>
                  <a:srgbClr val="000090"/>
                </a:solidFill>
              </a:rPr>
              <a:t>er</a:t>
            </a:r>
            <a:r>
              <a:rPr lang="fr-FR" sz="1200" u="sng" dirty="0">
                <a:solidFill>
                  <a:srgbClr val="000090"/>
                </a:solidFill>
              </a:rPr>
              <a:t> </a:t>
            </a:r>
            <a:r>
              <a:rPr lang="fr-FR" sz="1200" u="sng" dirty="0" smtClean="0">
                <a:solidFill>
                  <a:srgbClr val="000090"/>
                </a:solidFill>
              </a:rPr>
              <a:t> Collège </a:t>
            </a:r>
            <a:r>
              <a:rPr lang="fr-FR" sz="1200" b="1" u="sng" dirty="0" smtClean="0">
                <a:solidFill>
                  <a:srgbClr val="000090"/>
                </a:solidFill>
              </a:rPr>
              <a:t>EMPLOYÉS</a:t>
            </a:r>
            <a:endParaRPr lang="fr-FR" sz="1200" b="1" u="sng" dirty="0">
              <a:solidFill>
                <a:srgbClr val="000090"/>
              </a:solidFill>
            </a:endParaRPr>
          </a:p>
          <a:p>
            <a:r>
              <a:rPr lang="fr-FR" sz="1200" dirty="0" smtClean="0">
                <a:solidFill>
                  <a:srgbClr val="000090"/>
                </a:solidFill>
              </a:rPr>
              <a:t>Titulaires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>
                <a:solidFill>
                  <a:schemeClr val="bg1"/>
                </a:solidFill>
              </a:rPr>
              <a:t>	</a:t>
            </a:r>
            <a:r>
              <a:rPr lang="fr-FR" sz="1200" dirty="0">
                <a:solidFill>
                  <a:srgbClr val="000090"/>
                </a:solidFill>
              </a:rPr>
              <a:t>Suppléants 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SY</a:t>
            </a:r>
            <a:r>
              <a:rPr lang="fr-FR" sz="1200" dirty="0">
                <a:solidFill>
                  <a:schemeClr val="bg1"/>
                </a:solidFill>
              </a:rPr>
              <a:t> Ali	</a:t>
            </a:r>
            <a:r>
              <a:rPr lang="fr-FR" sz="1200" b="1" dirty="0">
                <a:solidFill>
                  <a:schemeClr val="bg1"/>
                </a:solidFill>
              </a:rPr>
              <a:t>CLAEYS</a:t>
            </a:r>
            <a:r>
              <a:rPr lang="fr-FR" sz="1200" dirty="0">
                <a:solidFill>
                  <a:schemeClr val="bg1"/>
                </a:solidFill>
              </a:rPr>
              <a:t> Mélanie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BAUCHOT</a:t>
            </a:r>
            <a:r>
              <a:rPr lang="fr-FR" sz="1200" dirty="0">
                <a:solidFill>
                  <a:schemeClr val="bg1"/>
                </a:solidFill>
              </a:rPr>
              <a:t> Fabrice	</a:t>
            </a:r>
            <a:r>
              <a:rPr lang="fr-FR" sz="1200" b="1" dirty="0">
                <a:solidFill>
                  <a:schemeClr val="bg1"/>
                </a:solidFill>
              </a:rPr>
              <a:t>EBOTHE</a:t>
            </a:r>
            <a:r>
              <a:rPr lang="fr-FR" sz="1200" dirty="0">
                <a:solidFill>
                  <a:schemeClr val="bg1"/>
                </a:solidFill>
              </a:rPr>
              <a:t> Eric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EBOTHE</a:t>
            </a:r>
            <a:r>
              <a:rPr lang="fr-FR" sz="1200" dirty="0">
                <a:solidFill>
                  <a:schemeClr val="bg1"/>
                </a:solidFill>
              </a:rPr>
              <a:t> Eric	</a:t>
            </a:r>
            <a:r>
              <a:rPr lang="fr-FR" sz="1200" b="1" dirty="0">
                <a:solidFill>
                  <a:schemeClr val="bg1"/>
                </a:solidFill>
              </a:rPr>
              <a:t>COQUOT</a:t>
            </a:r>
            <a:r>
              <a:rPr lang="fr-FR" sz="1200" dirty="0">
                <a:solidFill>
                  <a:schemeClr val="bg1"/>
                </a:solidFill>
              </a:rPr>
              <a:t> Alain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COQUOT</a:t>
            </a:r>
            <a:r>
              <a:rPr lang="fr-FR" sz="1200" dirty="0">
                <a:solidFill>
                  <a:schemeClr val="bg1"/>
                </a:solidFill>
              </a:rPr>
              <a:t> Alain	</a:t>
            </a:r>
            <a:r>
              <a:rPr lang="fr-FR" sz="1200" b="1" dirty="0">
                <a:solidFill>
                  <a:schemeClr val="bg1"/>
                </a:solidFill>
              </a:rPr>
              <a:t>BAUCHOT</a:t>
            </a:r>
            <a:r>
              <a:rPr lang="fr-FR" sz="1200" dirty="0">
                <a:solidFill>
                  <a:schemeClr val="bg1"/>
                </a:solidFill>
              </a:rPr>
              <a:t> Fabrice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CLAEYS</a:t>
            </a:r>
            <a:r>
              <a:rPr lang="fr-FR" sz="1200" dirty="0">
                <a:solidFill>
                  <a:schemeClr val="bg1"/>
                </a:solidFill>
              </a:rPr>
              <a:t> Mélanie	</a:t>
            </a:r>
            <a:r>
              <a:rPr lang="fr-FR" sz="1200" b="1" dirty="0">
                <a:solidFill>
                  <a:schemeClr val="bg1"/>
                </a:solidFill>
              </a:rPr>
              <a:t>SY </a:t>
            </a:r>
            <a:r>
              <a:rPr lang="fr-FR" sz="1200" dirty="0">
                <a:solidFill>
                  <a:schemeClr val="bg1"/>
                </a:solidFill>
              </a:rPr>
              <a:t>Ali</a:t>
            </a:r>
          </a:p>
          <a:p>
            <a:pPr algn="ctr"/>
            <a:endParaRPr lang="fr-FR" sz="1200" u="sng" dirty="0" smtClean="0">
              <a:solidFill>
                <a:srgbClr val="000090"/>
              </a:solidFill>
            </a:endParaRPr>
          </a:p>
          <a:p>
            <a:pPr algn="ctr"/>
            <a:r>
              <a:rPr lang="fr-FR" sz="1200" u="sng" dirty="0" smtClean="0">
                <a:solidFill>
                  <a:srgbClr val="000090"/>
                </a:solidFill>
              </a:rPr>
              <a:t>1</a:t>
            </a:r>
            <a:r>
              <a:rPr lang="fr-FR" sz="1200" u="sng" baseline="30000" dirty="0" smtClean="0">
                <a:solidFill>
                  <a:srgbClr val="000090"/>
                </a:solidFill>
              </a:rPr>
              <a:t>er</a:t>
            </a:r>
            <a:r>
              <a:rPr lang="fr-FR" sz="1200" u="sng" dirty="0" smtClean="0">
                <a:solidFill>
                  <a:srgbClr val="000090"/>
                </a:solidFill>
              </a:rPr>
              <a:t>  </a:t>
            </a:r>
            <a:r>
              <a:rPr lang="fr-FR" sz="1200" u="sng" dirty="0">
                <a:solidFill>
                  <a:srgbClr val="000090"/>
                </a:solidFill>
              </a:rPr>
              <a:t>Collège</a:t>
            </a:r>
            <a:r>
              <a:rPr lang="fr-FR" sz="1200" b="1" u="sng" dirty="0">
                <a:solidFill>
                  <a:srgbClr val="000090"/>
                </a:solidFill>
              </a:rPr>
              <a:t> </a:t>
            </a:r>
            <a:r>
              <a:rPr lang="fr-FR" sz="1200" b="1" u="sng" dirty="0" smtClean="0">
                <a:solidFill>
                  <a:srgbClr val="000090"/>
                </a:solidFill>
              </a:rPr>
              <a:t>AGENTS DE MAITRISES</a:t>
            </a:r>
            <a:endParaRPr lang="fr-FR" sz="1200" b="1" u="sng" dirty="0">
              <a:solidFill>
                <a:srgbClr val="000090"/>
              </a:solidFill>
            </a:endParaRPr>
          </a:p>
          <a:p>
            <a:r>
              <a:rPr lang="fr-FR" sz="1200" dirty="0" smtClean="0">
                <a:solidFill>
                  <a:srgbClr val="000090"/>
                </a:solidFill>
              </a:rPr>
              <a:t>Titulaires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>
                <a:solidFill>
                  <a:schemeClr val="bg1"/>
                </a:solidFill>
              </a:rPr>
              <a:t>	</a:t>
            </a:r>
            <a:r>
              <a:rPr lang="fr-FR" sz="1200" dirty="0">
                <a:solidFill>
                  <a:srgbClr val="000090"/>
                </a:solidFill>
              </a:rPr>
              <a:t>Suppléants 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SY</a:t>
            </a:r>
            <a:r>
              <a:rPr lang="fr-FR" sz="1200" dirty="0">
                <a:solidFill>
                  <a:schemeClr val="bg1"/>
                </a:solidFill>
              </a:rPr>
              <a:t> Ali	</a:t>
            </a:r>
            <a:r>
              <a:rPr lang="fr-FR" sz="1200" b="1" dirty="0">
                <a:solidFill>
                  <a:schemeClr val="bg1"/>
                </a:solidFill>
              </a:rPr>
              <a:t>CLAEYS</a:t>
            </a:r>
            <a:r>
              <a:rPr lang="fr-FR" sz="1200" dirty="0">
                <a:solidFill>
                  <a:schemeClr val="bg1"/>
                </a:solidFill>
              </a:rPr>
              <a:t> Mélanie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BAUCHOT</a:t>
            </a:r>
            <a:r>
              <a:rPr lang="fr-FR" sz="1200" dirty="0">
                <a:solidFill>
                  <a:schemeClr val="bg1"/>
                </a:solidFill>
              </a:rPr>
              <a:t> Fabrice	</a:t>
            </a:r>
            <a:r>
              <a:rPr lang="fr-FR" sz="1200" b="1" dirty="0">
                <a:solidFill>
                  <a:schemeClr val="bg1"/>
                </a:solidFill>
              </a:rPr>
              <a:t>EBOTHE</a:t>
            </a:r>
            <a:r>
              <a:rPr lang="fr-FR" sz="1200" dirty="0">
                <a:solidFill>
                  <a:schemeClr val="bg1"/>
                </a:solidFill>
              </a:rPr>
              <a:t> Eric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EBOTHE</a:t>
            </a:r>
            <a:r>
              <a:rPr lang="fr-FR" sz="1200" dirty="0">
                <a:solidFill>
                  <a:schemeClr val="bg1"/>
                </a:solidFill>
              </a:rPr>
              <a:t> Eric	</a:t>
            </a:r>
            <a:r>
              <a:rPr lang="fr-FR" sz="1200" b="1" dirty="0">
                <a:solidFill>
                  <a:schemeClr val="bg1"/>
                </a:solidFill>
              </a:rPr>
              <a:t>COQUOT</a:t>
            </a:r>
            <a:r>
              <a:rPr lang="fr-FR" sz="1200" dirty="0">
                <a:solidFill>
                  <a:schemeClr val="bg1"/>
                </a:solidFill>
              </a:rPr>
              <a:t> Alain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COQUOT</a:t>
            </a:r>
            <a:r>
              <a:rPr lang="fr-FR" sz="1200" dirty="0">
                <a:solidFill>
                  <a:schemeClr val="bg1"/>
                </a:solidFill>
              </a:rPr>
              <a:t> Alain	</a:t>
            </a:r>
            <a:r>
              <a:rPr lang="fr-FR" sz="1200" b="1" dirty="0">
                <a:solidFill>
                  <a:schemeClr val="bg1"/>
                </a:solidFill>
              </a:rPr>
              <a:t>BAUCHOT</a:t>
            </a:r>
            <a:r>
              <a:rPr lang="fr-FR" sz="1200" dirty="0">
                <a:solidFill>
                  <a:schemeClr val="bg1"/>
                </a:solidFill>
              </a:rPr>
              <a:t> Fabrice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CLAEYS</a:t>
            </a:r>
            <a:r>
              <a:rPr lang="fr-FR" sz="1200" dirty="0">
                <a:solidFill>
                  <a:schemeClr val="bg1"/>
                </a:solidFill>
              </a:rPr>
              <a:t> Mélanie	</a:t>
            </a:r>
            <a:r>
              <a:rPr lang="fr-FR" sz="1200" b="1" dirty="0">
                <a:solidFill>
                  <a:schemeClr val="bg1"/>
                </a:solidFill>
              </a:rPr>
              <a:t>SY </a:t>
            </a:r>
            <a:r>
              <a:rPr lang="fr-FR" sz="1200" dirty="0">
                <a:solidFill>
                  <a:schemeClr val="bg1"/>
                </a:solidFill>
              </a:rPr>
              <a:t>Ali</a:t>
            </a:r>
          </a:p>
          <a:p>
            <a:pPr algn="ctr"/>
            <a:endParaRPr lang="fr-FR" sz="1200" u="sng" dirty="0" smtClean="0">
              <a:solidFill>
                <a:srgbClr val="000090"/>
              </a:solidFill>
            </a:endParaRPr>
          </a:p>
          <a:p>
            <a:pPr algn="ctr"/>
            <a:endParaRPr lang="fr-FR" sz="1200" u="sng" dirty="0">
              <a:solidFill>
                <a:srgbClr val="000090"/>
              </a:solidFill>
            </a:endParaRPr>
          </a:p>
          <a:p>
            <a:pPr algn="ctr"/>
            <a:r>
              <a:rPr lang="fr-FR" sz="1200" u="sng" dirty="0">
                <a:solidFill>
                  <a:srgbClr val="000090"/>
                </a:solidFill>
              </a:rPr>
              <a:t>1</a:t>
            </a:r>
            <a:r>
              <a:rPr lang="fr-FR" sz="1200" u="sng" baseline="30000" dirty="0">
                <a:solidFill>
                  <a:srgbClr val="000090"/>
                </a:solidFill>
              </a:rPr>
              <a:t>er</a:t>
            </a:r>
            <a:r>
              <a:rPr lang="fr-FR" sz="1200" u="sng" dirty="0">
                <a:solidFill>
                  <a:srgbClr val="000090"/>
                </a:solidFill>
              </a:rPr>
              <a:t> </a:t>
            </a:r>
            <a:r>
              <a:rPr lang="fr-FR" sz="1200" u="sng" dirty="0" smtClean="0">
                <a:solidFill>
                  <a:srgbClr val="000090"/>
                </a:solidFill>
              </a:rPr>
              <a:t> Collège</a:t>
            </a:r>
            <a:r>
              <a:rPr lang="fr-FR" sz="1200" b="1" u="sng" dirty="0" smtClean="0">
                <a:solidFill>
                  <a:srgbClr val="000090"/>
                </a:solidFill>
              </a:rPr>
              <a:t> CADRES</a:t>
            </a:r>
          </a:p>
          <a:p>
            <a:r>
              <a:rPr lang="fr-FR" sz="1200" dirty="0" smtClean="0">
                <a:solidFill>
                  <a:srgbClr val="000090"/>
                </a:solidFill>
              </a:rPr>
              <a:t>Titulaires</a:t>
            </a:r>
            <a:r>
              <a:rPr lang="fr-FR" sz="1200" dirty="0" smtClean="0">
                <a:solidFill>
                  <a:schemeClr val="bg1"/>
                </a:solidFill>
              </a:rPr>
              <a:t> 	</a:t>
            </a:r>
            <a:r>
              <a:rPr lang="fr-FR" sz="1200" dirty="0" smtClean="0">
                <a:solidFill>
                  <a:srgbClr val="000090"/>
                </a:solidFill>
              </a:rPr>
              <a:t>Suppléants 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SY</a:t>
            </a:r>
            <a:r>
              <a:rPr lang="fr-FR" sz="1200" dirty="0" smtClean="0">
                <a:solidFill>
                  <a:schemeClr val="bg1"/>
                </a:solidFill>
              </a:rPr>
              <a:t> Ali	</a:t>
            </a:r>
            <a:r>
              <a:rPr lang="fr-FR" sz="1200" b="1" dirty="0" smtClean="0">
                <a:solidFill>
                  <a:schemeClr val="bg1"/>
                </a:solidFill>
              </a:rPr>
              <a:t>CLAEYS</a:t>
            </a:r>
            <a:r>
              <a:rPr lang="fr-FR" sz="1200" dirty="0" smtClean="0">
                <a:solidFill>
                  <a:schemeClr val="bg1"/>
                </a:solidFill>
              </a:rPr>
              <a:t> Mélanie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BAUCHOT</a:t>
            </a:r>
            <a:r>
              <a:rPr lang="fr-FR" sz="1200" dirty="0" smtClean="0">
                <a:solidFill>
                  <a:schemeClr val="bg1"/>
                </a:solidFill>
              </a:rPr>
              <a:t> Fabrice	</a:t>
            </a:r>
            <a:r>
              <a:rPr lang="fr-FR" sz="1200" b="1" dirty="0" smtClean="0">
                <a:solidFill>
                  <a:schemeClr val="bg1"/>
                </a:solidFill>
              </a:rPr>
              <a:t>EBOTHE</a:t>
            </a:r>
            <a:r>
              <a:rPr lang="fr-FR" sz="1200" dirty="0" smtClean="0">
                <a:solidFill>
                  <a:schemeClr val="bg1"/>
                </a:solidFill>
              </a:rPr>
              <a:t> Eric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EBOTHE</a:t>
            </a:r>
            <a:r>
              <a:rPr lang="fr-FR" sz="1200" dirty="0" smtClean="0">
                <a:solidFill>
                  <a:schemeClr val="bg1"/>
                </a:solidFill>
              </a:rPr>
              <a:t> Eric	</a:t>
            </a:r>
            <a:r>
              <a:rPr lang="fr-FR" sz="1200" b="1" dirty="0" smtClean="0">
                <a:solidFill>
                  <a:schemeClr val="bg1"/>
                </a:solidFill>
              </a:rPr>
              <a:t>COQUOT</a:t>
            </a:r>
            <a:r>
              <a:rPr lang="fr-FR" sz="1200" dirty="0" smtClean="0">
                <a:solidFill>
                  <a:schemeClr val="bg1"/>
                </a:solidFill>
              </a:rPr>
              <a:t> Alain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COQUOT</a:t>
            </a:r>
            <a:r>
              <a:rPr lang="fr-FR" sz="1200" dirty="0" smtClean="0">
                <a:solidFill>
                  <a:schemeClr val="bg1"/>
                </a:solidFill>
              </a:rPr>
              <a:t> Alain	</a:t>
            </a:r>
            <a:r>
              <a:rPr lang="fr-FR" sz="1200" b="1" dirty="0" smtClean="0">
                <a:solidFill>
                  <a:schemeClr val="bg1"/>
                </a:solidFill>
              </a:rPr>
              <a:t>BAUCHOT</a:t>
            </a:r>
            <a:r>
              <a:rPr lang="fr-FR" sz="1200" dirty="0" smtClean="0">
                <a:solidFill>
                  <a:schemeClr val="bg1"/>
                </a:solidFill>
              </a:rPr>
              <a:t> Fabrice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CLAEYS</a:t>
            </a:r>
            <a:r>
              <a:rPr lang="fr-FR" sz="1200" dirty="0" smtClean="0">
                <a:solidFill>
                  <a:schemeClr val="bg1"/>
                </a:solidFill>
              </a:rPr>
              <a:t> Mélanie	</a:t>
            </a:r>
            <a:r>
              <a:rPr lang="fr-FR" sz="1200" b="1" dirty="0" smtClean="0">
                <a:solidFill>
                  <a:schemeClr val="bg1"/>
                </a:solidFill>
              </a:rPr>
              <a:t>SY </a:t>
            </a:r>
            <a:r>
              <a:rPr lang="fr-FR" sz="1200" dirty="0" smtClean="0">
                <a:solidFill>
                  <a:schemeClr val="bg1"/>
                </a:solidFill>
              </a:rPr>
              <a:t>Ali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357489" y="4696247"/>
            <a:ext cx="3205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bg1"/>
                </a:solidFill>
              </a:rPr>
              <a:t>La liste UNSA</a:t>
            </a:r>
            <a:endParaRPr lang="fr-FR" sz="2400" b="1" i="1" dirty="0">
              <a:solidFill>
                <a:schemeClr val="bg1"/>
              </a:solidFill>
            </a:endParaRPr>
          </a:p>
        </p:txBody>
      </p:sp>
      <p:pic>
        <p:nvPicPr>
          <p:cNvPr id="6" name="Image 5" descr="100%autonomi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" y="2824039"/>
            <a:ext cx="2232497" cy="365723"/>
          </a:xfrm>
          <a:prstGeom prst="rect">
            <a:avLst/>
          </a:prstGeom>
        </p:spPr>
      </p:pic>
      <p:sp>
        <p:nvSpPr>
          <p:cNvPr id="24" name="Ellipse 23"/>
          <p:cNvSpPr/>
          <p:nvPr/>
        </p:nvSpPr>
        <p:spPr>
          <a:xfrm rot="540211">
            <a:off x="-416678" y="9209545"/>
            <a:ext cx="5568728" cy="3167611"/>
          </a:xfrm>
          <a:prstGeom prst="ellipse">
            <a:avLst/>
          </a:prstGeom>
          <a:solidFill>
            <a:srgbClr val="E9FF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Je vote et fait voter UNS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97" y="8512671"/>
            <a:ext cx="1729735" cy="1368152"/>
          </a:xfrm>
          <a:prstGeom prst="rect">
            <a:avLst/>
          </a:prstGeom>
        </p:spPr>
      </p:pic>
      <p:pic>
        <p:nvPicPr>
          <p:cNvPr id="22" name="Image 21" descr="LOGO-UNSA-L-E-L-M-A-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321" y="8944719"/>
            <a:ext cx="1475566" cy="1512168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53033" y="999522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u="sng" dirty="0" smtClean="0">
                <a:solidFill>
                  <a:srgbClr val="000090"/>
                </a:solidFill>
              </a:rPr>
              <a:t>Contact</a:t>
            </a:r>
            <a:r>
              <a:rPr lang="fr-FR" sz="1200" i="1" dirty="0" smtClean="0">
                <a:solidFill>
                  <a:srgbClr val="000090"/>
                </a:solidFill>
              </a:rPr>
              <a:t> : Michel </a:t>
            </a:r>
            <a:r>
              <a:rPr lang="fr-FR" sz="1200" b="1" i="1" dirty="0" smtClean="0">
                <a:solidFill>
                  <a:srgbClr val="000090"/>
                </a:solidFill>
              </a:rPr>
              <a:t>XXXXXX</a:t>
            </a:r>
          </a:p>
          <a:p>
            <a:pPr algn="ctr"/>
            <a:r>
              <a:rPr lang="fr-FR" sz="1200" b="1" i="1" dirty="0" smtClean="0">
                <a:solidFill>
                  <a:srgbClr val="000090"/>
                </a:solidFill>
              </a:rPr>
              <a:t> </a:t>
            </a:r>
            <a:r>
              <a:rPr lang="fr-FR" sz="1200" i="1" dirty="0">
                <a:solidFill>
                  <a:srgbClr val="000090"/>
                </a:solidFill>
              </a:rPr>
              <a:t>06 23 24 </a:t>
            </a:r>
            <a:r>
              <a:rPr lang="fr-FR" sz="1200" i="1" dirty="0" smtClean="0">
                <a:solidFill>
                  <a:srgbClr val="000090"/>
                </a:solidFill>
              </a:rPr>
              <a:t>25 28 • </a:t>
            </a:r>
            <a:r>
              <a:rPr lang="fr-FR" sz="1200" i="1" dirty="0" err="1" smtClean="0">
                <a:solidFill>
                  <a:srgbClr val="000090"/>
                </a:solidFill>
              </a:rPr>
              <a:t>xxxxxxxx@unsa.org</a:t>
            </a:r>
            <a:endParaRPr lang="fr-FR" sz="1200" i="1" dirty="0">
              <a:solidFill>
                <a:srgbClr val="00009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89537" y="9880823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i="1" dirty="0">
                <a:solidFill>
                  <a:srgbClr val="000090"/>
                </a:solidFill>
              </a:rPr>
              <a:t>Les </a:t>
            </a:r>
            <a:r>
              <a:rPr lang="fr-FR" sz="1200" b="1" i="1" dirty="0" err="1" smtClean="0">
                <a:solidFill>
                  <a:srgbClr val="000090"/>
                </a:solidFill>
              </a:rPr>
              <a:t>candidat.e</a:t>
            </a:r>
            <a:r>
              <a:rPr lang="fr-FR" sz="1200" b="1" i="1" dirty="0" err="1">
                <a:solidFill>
                  <a:srgbClr val="000090"/>
                </a:solidFill>
              </a:rPr>
              <a:t>.</a:t>
            </a:r>
            <a:r>
              <a:rPr lang="fr-FR" sz="1200" b="1" i="1" dirty="0" err="1" smtClean="0">
                <a:solidFill>
                  <a:srgbClr val="000090"/>
                </a:solidFill>
              </a:rPr>
              <a:t>s</a:t>
            </a:r>
            <a:r>
              <a:rPr lang="fr-FR" sz="1200" b="1" i="1" dirty="0" smtClean="0">
                <a:solidFill>
                  <a:srgbClr val="000090"/>
                </a:solidFill>
              </a:rPr>
              <a:t> </a:t>
            </a:r>
            <a:r>
              <a:rPr lang="fr-FR" sz="1200" b="1" i="1" dirty="0">
                <a:solidFill>
                  <a:srgbClr val="000090"/>
                </a:solidFill>
              </a:rPr>
              <a:t>UNSA  </a:t>
            </a:r>
            <a:r>
              <a:rPr lang="fr-FR" sz="1200" b="1" i="1" dirty="0" smtClean="0">
                <a:solidFill>
                  <a:srgbClr val="000090"/>
                </a:solidFill>
              </a:rPr>
              <a:t>s’engagent</a:t>
            </a:r>
          </a:p>
          <a:p>
            <a:pPr algn="ctr"/>
            <a:r>
              <a:rPr lang="fr-FR" sz="1200" b="1" i="1" dirty="0" smtClean="0">
                <a:solidFill>
                  <a:srgbClr val="000090"/>
                </a:solidFill>
              </a:rPr>
              <a:t>à </a:t>
            </a:r>
            <a:r>
              <a:rPr lang="fr-FR" sz="1200" b="1" i="1" dirty="0">
                <a:solidFill>
                  <a:srgbClr val="000090"/>
                </a:solidFill>
              </a:rPr>
              <a:t>vous </a:t>
            </a:r>
            <a:r>
              <a:rPr lang="fr-FR" sz="1200" b="1" i="1" dirty="0" smtClean="0">
                <a:solidFill>
                  <a:srgbClr val="000090"/>
                </a:solidFill>
              </a:rPr>
              <a:t>consulter et </a:t>
            </a:r>
            <a:r>
              <a:rPr lang="fr-FR" sz="1200" b="1" i="1" dirty="0">
                <a:solidFill>
                  <a:srgbClr val="000090"/>
                </a:solidFill>
              </a:rPr>
              <a:t>à vous informer tout au </a:t>
            </a:r>
            <a:r>
              <a:rPr lang="fr-FR" sz="1200" b="1" i="1" dirty="0" smtClean="0">
                <a:solidFill>
                  <a:srgbClr val="000090"/>
                </a:solidFill>
              </a:rPr>
              <a:t>long du </a:t>
            </a:r>
            <a:r>
              <a:rPr lang="fr-FR" sz="1200" b="1" i="1" dirty="0">
                <a:solidFill>
                  <a:srgbClr val="000090"/>
                </a:solidFill>
              </a:rPr>
              <a:t>mandat .</a:t>
            </a:r>
          </a:p>
        </p:txBody>
      </p:sp>
      <p:pic>
        <p:nvPicPr>
          <p:cNvPr id="13" name="Image 12" descr="100%responsabl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" y="5776368"/>
            <a:ext cx="2232000" cy="480345"/>
          </a:xfrm>
          <a:prstGeom prst="rect">
            <a:avLst/>
          </a:prstGeom>
        </p:spPr>
      </p:pic>
      <p:pic>
        <p:nvPicPr>
          <p:cNvPr id="20" name="Image 19" descr="100%util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" y="4444736"/>
            <a:ext cx="2232000" cy="467535"/>
          </a:xfrm>
          <a:prstGeom prst="rect">
            <a:avLst/>
          </a:prstGeom>
        </p:spPr>
      </p:pic>
      <p:pic>
        <p:nvPicPr>
          <p:cNvPr id="21" name="Image 20" descr="100%pas-pareil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" y="7258237"/>
            <a:ext cx="2376513" cy="498248"/>
          </a:xfrm>
          <a:prstGeom prst="rect">
            <a:avLst/>
          </a:prstGeom>
        </p:spPr>
      </p:pic>
      <p:pic>
        <p:nvPicPr>
          <p:cNvPr id="25" name="Image 24" descr="icac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33" y="3621413"/>
            <a:ext cx="2232000" cy="49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5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 descr="1-FOND-VAGUE_BLEU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006" y="-214704"/>
            <a:ext cx="7704856" cy="10903342"/>
          </a:xfrm>
          <a:prstGeom prst="rect">
            <a:avLst/>
          </a:prstGeom>
        </p:spPr>
      </p:pic>
      <p:sp>
        <p:nvSpPr>
          <p:cNvPr id="24" name="Ellipse 23"/>
          <p:cNvSpPr/>
          <p:nvPr/>
        </p:nvSpPr>
        <p:spPr>
          <a:xfrm rot="540211">
            <a:off x="-696680" y="5486839"/>
            <a:ext cx="6959313" cy="6815814"/>
          </a:xfrm>
          <a:prstGeom prst="ellipse">
            <a:avLst/>
          </a:prstGeom>
          <a:solidFill>
            <a:srgbClr val="E4E7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25041" y="2447931"/>
            <a:ext cx="6840760" cy="3616468"/>
          </a:xfrm>
          <a:prstGeom prst="rect">
            <a:avLst/>
          </a:prstGeom>
          <a:solidFill>
            <a:srgbClr val="E0FC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FFCC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072275" y="-560337"/>
            <a:ext cx="7461677" cy="2592288"/>
          </a:xfrm>
          <a:prstGeom prst="ellipse">
            <a:avLst/>
          </a:prstGeom>
          <a:solidFill>
            <a:srgbClr val="FC42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Je vote et fait voter UN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66" y="6712471"/>
            <a:ext cx="1729735" cy="136815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5042570" y="1005136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u="sng" dirty="0" smtClean="0">
                <a:solidFill>
                  <a:srgbClr val="000090"/>
                </a:solidFill>
              </a:rPr>
              <a:t>Contact</a:t>
            </a:r>
            <a:r>
              <a:rPr lang="fr-FR" sz="1200" i="1" dirty="0" smtClean="0">
                <a:solidFill>
                  <a:srgbClr val="000090"/>
                </a:solidFill>
              </a:rPr>
              <a:t> : Michel </a:t>
            </a:r>
            <a:r>
              <a:rPr lang="fr-FR" sz="1200" b="1" i="1" dirty="0" smtClean="0">
                <a:solidFill>
                  <a:srgbClr val="000090"/>
                </a:solidFill>
              </a:rPr>
              <a:t>XXXXXX</a:t>
            </a:r>
          </a:p>
          <a:p>
            <a:pPr algn="ctr"/>
            <a:r>
              <a:rPr lang="fr-FR" sz="1200" b="1" i="1" dirty="0" smtClean="0">
                <a:solidFill>
                  <a:srgbClr val="000090"/>
                </a:solidFill>
              </a:rPr>
              <a:t> </a:t>
            </a:r>
            <a:r>
              <a:rPr lang="fr-FR" sz="1200" i="1" dirty="0">
                <a:solidFill>
                  <a:srgbClr val="000090"/>
                </a:solidFill>
              </a:rPr>
              <a:t>06 23 24 </a:t>
            </a:r>
            <a:r>
              <a:rPr lang="fr-FR" sz="1200" i="1" dirty="0" smtClean="0">
                <a:solidFill>
                  <a:srgbClr val="000090"/>
                </a:solidFill>
              </a:rPr>
              <a:t>25 28 </a:t>
            </a:r>
            <a:r>
              <a:rPr lang="fr-FR" sz="1200" i="1" dirty="0" err="1" smtClean="0">
                <a:solidFill>
                  <a:srgbClr val="000090"/>
                </a:solidFill>
              </a:rPr>
              <a:t>xxxxxxxx@unsa.org</a:t>
            </a:r>
            <a:endParaRPr lang="fr-FR" sz="1200" i="1" dirty="0">
              <a:solidFill>
                <a:srgbClr val="000090"/>
              </a:solidFill>
            </a:endParaRPr>
          </a:p>
        </p:txBody>
      </p:sp>
      <p:pic>
        <p:nvPicPr>
          <p:cNvPr id="20" name="Image 19" descr="Tampon-certifié-UNS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17" y="159743"/>
            <a:ext cx="1981225" cy="190784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25041" y="2493410"/>
            <a:ext cx="68407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i="1" dirty="0" smtClean="0">
                <a:solidFill>
                  <a:srgbClr val="000090"/>
                </a:solidFill>
              </a:rPr>
              <a:t>L’UNSA dans mon entreprise</a:t>
            </a:r>
            <a:br>
              <a:rPr lang="fr-FR" sz="3200" b="1" i="1" dirty="0" smtClean="0">
                <a:solidFill>
                  <a:srgbClr val="000090"/>
                </a:solidFill>
              </a:rPr>
            </a:br>
            <a:r>
              <a:rPr lang="fr-FR" sz="1600" b="1" i="1" dirty="0" smtClean="0">
                <a:solidFill>
                  <a:srgbClr val="008000"/>
                </a:solidFill>
              </a:rPr>
              <a:t>Notre priorité :</a:t>
            </a:r>
            <a:r>
              <a:rPr lang="fr-FR" sz="1200" b="1" i="1" dirty="0" smtClean="0">
                <a:solidFill>
                  <a:srgbClr val="000090"/>
                </a:solidFill>
              </a:rPr>
              <a:t> </a:t>
            </a:r>
            <a:r>
              <a:rPr lang="fr-FR" sz="1400" i="1" dirty="0" smtClean="0">
                <a:solidFill>
                  <a:srgbClr val="000090"/>
                </a:solidFill>
              </a:rPr>
              <a:t>défendre et promouvoir les droits des salarié.e</a:t>
            </a:r>
            <a:r>
              <a:rPr lang="fr-FR" sz="1400" i="1" dirty="0">
                <a:solidFill>
                  <a:srgbClr val="000090"/>
                </a:solidFill>
              </a:rPr>
              <a:t>.</a:t>
            </a:r>
            <a:r>
              <a:rPr lang="fr-FR" sz="1400" i="1" dirty="0" smtClean="0">
                <a:solidFill>
                  <a:srgbClr val="000090"/>
                </a:solidFill>
              </a:rPr>
              <a:t>s.</a:t>
            </a:r>
          </a:p>
          <a:p>
            <a:r>
              <a:rPr lang="fr-FR" sz="1600" b="1" i="1" dirty="0" smtClean="0">
                <a:solidFill>
                  <a:srgbClr val="FF0000"/>
                </a:solidFill>
              </a:rPr>
              <a:t>Notre </a:t>
            </a:r>
            <a:r>
              <a:rPr lang="fr-FR" sz="1600" b="1" i="1" dirty="0">
                <a:solidFill>
                  <a:srgbClr val="FF0000"/>
                </a:solidFill>
              </a:rPr>
              <a:t>ADN :</a:t>
            </a:r>
            <a:r>
              <a:rPr lang="fr-FR" sz="1400" i="1" dirty="0">
                <a:solidFill>
                  <a:srgbClr val="000090"/>
                </a:solidFill>
              </a:rPr>
              <a:t> l’autonomie qui laisse aux </a:t>
            </a:r>
            <a:r>
              <a:rPr lang="fr-FR" sz="1400" i="1" dirty="0" smtClean="0">
                <a:solidFill>
                  <a:srgbClr val="000090"/>
                </a:solidFill>
              </a:rPr>
              <a:t>salarié.e.s </a:t>
            </a:r>
            <a:r>
              <a:rPr lang="fr-FR" sz="1400" i="1" dirty="0">
                <a:solidFill>
                  <a:srgbClr val="000090"/>
                </a:solidFill>
              </a:rPr>
              <a:t>de l’entreprise le </a:t>
            </a:r>
            <a:r>
              <a:rPr lang="fr-FR" sz="1400" i="1" dirty="0" smtClean="0">
                <a:solidFill>
                  <a:srgbClr val="000090"/>
                </a:solidFill>
              </a:rPr>
              <a:t>pouvoir de décision</a:t>
            </a:r>
            <a:br>
              <a:rPr lang="fr-FR" sz="1400" i="1" dirty="0" smtClean="0">
                <a:solidFill>
                  <a:srgbClr val="000090"/>
                </a:solidFill>
              </a:rPr>
            </a:br>
            <a:r>
              <a:rPr lang="fr-FR" sz="1400" i="1" dirty="0" smtClean="0">
                <a:solidFill>
                  <a:srgbClr val="000090"/>
                </a:solidFill>
              </a:rPr>
              <a:t>dans </a:t>
            </a:r>
            <a:r>
              <a:rPr lang="fr-FR" sz="1400" i="1" dirty="0">
                <a:solidFill>
                  <a:srgbClr val="000090"/>
                </a:solidFill>
              </a:rPr>
              <a:t>le syndicat.</a:t>
            </a:r>
          </a:p>
          <a:p>
            <a:r>
              <a:rPr lang="fr-FR" sz="1600" b="1" i="1" dirty="0">
                <a:solidFill>
                  <a:srgbClr val="3366FF"/>
                </a:solidFill>
              </a:rPr>
              <a:t>Notre méthode :</a:t>
            </a:r>
            <a:r>
              <a:rPr lang="fr-FR" sz="1400" i="1" dirty="0">
                <a:solidFill>
                  <a:srgbClr val="000090"/>
                </a:solidFill>
              </a:rPr>
              <a:t> informer, accompagner les </a:t>
            </a:r>
            <a:r>
              <a:rPr lang="fr-FR" sz="1400" i="1" dirty="0" smtClean="0">
                <a:solidFill>
                  <a:srgbClr val="000090"/>
                </a:solidFill>
              </a:rPr>
              <a:t>salarié.e</a:t>
            </a:r>
            <a:r>
              <a:rPr lang="fr-FR" sz="1400" i="1" dirty="0">
                <a:solidFill>
                  <a:srgbClr val="000090"/>
                </a:solidFill>
              </a:rPr>
              <a:t>.</a:t>
            </a:r>
            <a:r>
              <a:rPr lang="fr-FR" sz="1400" i="1" dirty="0" smtClean="0">
                <a:solidFill>
                  <a:srgbClr val="000090"/>
                </a:solidFill>
              </a:rPr>
              <a:t>s </a:t>
            </a:r>
            <a:r>
              <a:rPr lang="fr-FR" sz="1400" i="1" dirty="0">
                <a:solidFill>
                  <a:srgbClr val="000090"/>
                </a:solidFill>
              </a:rPr>
              <a:t>dans toutes les </a:t>
            </a:r>
            <a:r>
              <a:rPr lang="fr-FR" sz="1400" i="1" dirty="0" smtClean="0">
                <a:solidFill>
                  <a:srgbClr val="000090"/>
                </a:solidFill>
              </a:rPr>
              <a:t>situations</a:t>
            </a:r>
            <a:br>
              <a:rPr lang="fr-FR" sz="1400" i="1" dirty="0" smtClean="0">
                <a:solidFill>
                  <a:srgbClr val="000090"/>
                </a:solidFill>
              </a:rPr>
            </a:br>
            <a:r>
              <a:rPr lang="fr-FR" sz="1400" i="1" dirty="0" smtClean="0">
                <a:solidFill>
                  <a:srgbClr val="000090"/>
                </a:solidFill>
              </a:rPr>
              <a:t>de </a:t>
            </a:r>
            <a:r>
              <a:rPr lang="fr-FR" sz="1400" i="1" dirty="0">
                <a:solidFill>
                  <a:srgbClr val="000090"/>
                </a:solidFill>
              </a:rPr>
              <a:t>la vie de l’entreprise.</a:t>
            </a:r>
          </a:p>
          <a:p>
            <a:r>
              <a:rPr lang="fr-FR" sz="1600" b="1" i="1" dirty="0">
                <a:solidFill>
                  <a:srgbClr val="F9419A"/>
                </a:solidFill>
              </a:rPr>
              <a:t>Notre ligne :</a:t>
            </a:r>
            <a:r>
              <a:rPr lang="fr-FR" sz="1400" i="1" dirty="0">
                <a:solidFill>
                  <a:srgbClr val="000090"/>
                </a:solidFill>
              </a:rPr>
              <a:t> proposer et agir sur tous les sujets : santé au travail, risques psychosociaux, </a:t>
            </a:r>
            <a:r>
              <a:rPr lang="fr-FR" sz="1400" i="1" dirty="0" smtClean="0">
                <a:solidFill>
                  <a:srgbClr val="000090"/>
                </a:solidFill>
              </a:rPr>
              <a:t>prévoyance et </a:t>
            </a:r>
            <a:r>
              <a:rPr lang="fr-FR" sz="1400" i="1" dirty="0">
                <a:solidFill>
                  <a:srgbClr val="000090"/>
                </a:solidFill>
              </a:rPr>
              <a:t>santé, intéressement, participation, temps de travail…</a:t>
            </a:r>
          </a:p>
          <a:p>
            <a:r>
              <a:rPr lang="fr-FR" sz="1600" b="1" i="1" dirty="0">
                <a:solidFill>
                  <a:srgbClr val="FF6600"/>
                </a:solidFill>
              </a:rPr>
              <a:t>Notre exigence :</a:t>
            </a:r>
            <a:r>
              <a:rPr lang="fr-FR" sz="1200" i="1" dirty="0">
                <a:solidFill>
                  <a:srgbClr val="000090"/>
                </a:solidFill>
              </a:rPr>
              <a:t> </a:t>
            </a:r>
            <a:r>
              <a:rPr lang="fr-FR" sz="1400" i="1" dirty="0">
                <a:solidFill>
                  <a:srgbClr val="000090"/>
                </a:solidFill>
              </a:rPr>
              <a:t>négocier des accords dans toutes les entreprises pour améliorer l’emploi, les salaires</a:t>
            </a:r>
            <a:r>
              <a:rPr lang="fr-FR" sz="1400" i="1" dirty="0" smtClean="0">
                <a:solidFill>
                  <a:srgbClr val="000090"/>
                </a:solidFill>
              </a:rPr>
              <a:t>, les </a:t>
            </a:r>
            <a:r>
              <a:rPr lang="fr-FR" sz="1400" i="1" dirty="0">
                <a:solidFill>
                  <a:srgbClr val="000090"/>
                </a:solidFill>
              </a:rPr>
              <a:t>conditions de </a:t>
            </a:r>
            <a:r>
              <a:rPr lang="fr-FR" sz="1400" i="1" dirty="0" smtClean="0">
                <a:solidFill>
                  <a:srgbClr val="000090"/>
                </a:solidFill>
              </a:rPr>
              <a:t>travail.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97049" y="6361137"/>
            <a:ext cx="52565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i="1" smtClean="0">
                <a:solidFill>
                  <a:srgbClr val="000090"/>
                </a:solidFill>
              </a:rPr>
              <a:t>Exigeant.e </a:t>
            </a:r>
            <a:r>
              <a:rPr lang="fr-FR" sz="4000" b="1" i="1" dirty="0" smtClean="0">
                <a:solidFill>
                  <a:srgbClr val="000090"/>
                </a:solidFill>
              </a:rPr>
              <a:t>:</a:t>
            </a:r>
            <a:endParaRPr lang="fr-FR" sz="4000" dirty="0" smtClean="0"/>
          </a:p>
          <a:p>
            <a:r>
              <a:rPr lang="fr-FR" sz="2000" i="1" dirty="0" smtClean="0">
                <a:solidFill>
                  <a:srgbClr val="FF0000"/>
                </a:solidFill>
              </a:rPr>
              <a:t>(</a:t>
            </a:r>
            <a:r>
              <a:rPr lang="fr-FR" sz="2000" i="1" dirty="0">
                <a:solidFill>
                  <a:srgbClr val="FF0000"/>
                </a:solidFill>
              </a:rPr>
              <a:t>à adapter par entreprise)</a:t>
            </a:r>
          </a:p>
          <a:p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• un CSE à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l’écoute des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besoin des salarié.e.s</a:t>
            </a:r>
            <a:endParaRPr lang="fr-FR" sz="1800" i="1" dirty="0">
              <a:solidFill>
                <a:srgbClr val="000090"/>
              </a:solidFill>
              <a:latin typeface="+mj-lt"/>
            </a:endParaRPr>
          </a:p>
          <a:p>
            <a:r>
              <a:rPr lang="fr-FR" sz="1800" i="1" dirty="0" smtClean="0">
                <a:solidFill>
                  <a:srgbClr val="000090"/>
                </a:solidFill>
              </a:rPr>
              <a:t>•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une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information économique et sociale transparente</a:t>
            </a:r>
          </a:p>
          <a:p>
            <a:r>
              <a:rPr lang="fr-FR" sz="1800" i="1" dirty="0" smtClean="0">
                <a:solidFill>
                  <a:srgbClr val="000090"/>
                </a:solidFill>
              </a:rPr>
              <a:t>•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un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plan de santé au travail efficace</a:t>
            </a:r>
          </a:p>
          <a:p>
            <a:r>
              <a:rPr lang="fr-FR" sz="1800" i="1" dirty="0" smtClean="0">
                <a:solidFill>
                  <a:srgbClr val="000090"/>
                </a:solidFill>
              </a:rPr>
              <a:t>•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une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stratégie industrielle qui renforce l’entreprise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,</a:t>
            </a:r>
          </a:p>
          <a:p>
            <a:r>
              <a:rPr lang="fr-FR" sz="1800" i="1" dirty="0">
                <a:solidFill>
                  <a:srgbClr val="000090"/>
                </a:solidFill>
                <a:latin typeface="+mj-lt"/>
              </a:rPr>
              <a:t>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  protège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et développe l’emploi</a:t>
            </a:r>
          </a:p>
          <a:p>
            <a:r>
              <a:rPr lang="fr-FR" sz="1800" i="1" dirty="0" smtClean="0">
                <a:solidFill>
                  <a:srgbClr val="000090"/>
                </a:solidFill>
              </a:rPr>
              <a:t>•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un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intéressement des </a:t>
            </a:r>
            <a:r>
              <a:rPr lang="fr-FR" sz="1800" i="1" dirty="0" smtClean="0">
                <a:solidFill>
                  <a:srgbClr val="000090"/>
                </a:solidFill>
                <a:latin typeface="+mj-lt"/>
              </a:rPr>
              <a:t>salarié.e.s 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aux résultats</a:t>
            </a:r>
          </a:p>
          <a:p>
            <a:r>
              <a:rPr lang="fr-FR" sz="1800" i="1" dirty="0" smtClean="0">
                <a:solidFill>
                  <a:srgbClr val="000090"/>
                </a:solidFill>
              </a:rPr>
              <a:t>• </a:t>
            </a:r>
            <a:r>
              <a:rPr lang="mr-IN" sz="1800" i="1" dirty="0" smtClean="0">
                <a:solidFill>
                  <a:srgbClr val="000090"/>
                </a:solidFill>
                <a:latin typeface="+mj-lt"/>
              </a:rPr>
              <a:t>…</a:t>
            </a:r>
            <a:r>
              <a:rPr lang="fr-FR" sz="1800" i="1" dirty="0">
                <a:solidFill>
                  <a:srgbClr val="000090"/>
                </a:solidFill>
                <a:latin typeface="+mj-lt"/>
              </a:rPr>
              <a:t>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5041" y="5128295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i="1" dirty="0">
                <a:solidFill>
                  <a:srgbClr val="F9419A"/>
                </a:solidFill>
              </a:rPr>
              <a:t>L’UNSA dans votre entreprise, c’est possible</a:t>
            </a:r>
            <a:r>
              <a:rPr lang="fr-FR" sz="2400" b="1" i="1" dirty="0" smtClean="0">
                <a:solidFill>
                  <a:srgbClr val="F9419A"/>
                </a:solidFill>
              </a:rPr>
              <a:t>.</a:t>
            </a:r>
            <a:endParaRPr lang="fr-FR" sz="2400" b="1" i="1" dirty="0">
              <a:solidFill>
                <a:srgbClr val="F9419A"/>
              </a:solidFill>
            </a:endParaRPr>
          </a:p>
          <a:p>
            <a:pPr algn="ctr"/>
            <a:r>
              <a:rPr lang="fr-FR" sz="2400" b="1" i="1" dirty="0" smtClean="0">
                <a:solidFill>
                  <a:srgbClr val="F9419A"/>
                </a:solidFill>
              </a:rPr>
              <a:t>À </a:t>
            </a:r>
            <a:r>
              <a:rPr lang="fr-FR" sz="2400" b="1" i="1" dirty="0">
                <a:solidFill>
                  <a:srgbClr val="F9419A"/>
                </a:solidFill>
              </a:rPr>
              <a:t>vous de le décider !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302290" y="-56281"/>
            <a:ext cx="50795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i="1" dirty="0">
                <a:solidFill>
                  <a:srgbClr val="FFFFFF"/>
                </a:solidFill>
              </a:rPr>
              <a:t>À</a:t>
            </a:r>
            <a:r>
              <a:rPr lang="fr-FR" sz="4400" b="1" i="1" dirty="0" smtClean="0">
                <a:solidFill>
                  <a:srgbClr val="FFFFFF"/>
                </a:solidFill>
              </a:rPr>
              <a:t> l’UNSA,</a:t>
            </a:r>
          </a:p>
          <a:p>
            <a:pPr algn="ctr"/>
            <a:r>
              <a:rPr lang="fr-FR" sz="4400" b="1" i="1" dirty="0" smtClean="0">
                <a:solidFill>
                  <a:srgbClr val="FFFFFF"/>
                </a:solidFill>
              </a:rPr>
              <a:t>on s’occupe de moi !</a:t>
            </a:r>
            <a:endParaRPr lang="fr-FR" sz="4400" b="1" i="1" dirty="0">
              <a:solidFill>
                <a:srgbClr val="FFFFFF"/>
              </a:solidFill>
            </a:endParaRPr>
          </a:p>
        </p:txBody>
      </p:sp>
      <p:pic>
        <p:nvPicPr>
          <p:cNvPr id="18" name="Image 17" descr="La vague bleue-seul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32" y="9358619"/>
            <a:ext cx="5273893" cy="641566"/>
          </a:xfrm>
          <a:prstGeom prst="rect">
            <a:avLst/>
          </a:prstGeom>
        </p:spPr>
      </p:pic>
      <p:grpSp>
        <p:nvGrpSpPr>
          <p:cNvPr id="32" name="Grouper 31"/>
          <p:cNvGrpSpPr/>
          <p:nvPr/>
        </p:nvGrpSpPr>
        <p:grpSpPr>
          <a:xfrm>
            <a:off x="5581625" y="8368655"/>
            <a:ext cx="1584176" cy="1656184"/>
            <a:chOff x="5509617" y="6424439"/>
            <a:chExt cx="1584176" cy="1656184"/>
          </a:xfrm>
        </p:grpSpPr>
        <p:sp>
          <p:nvSpPr>
            <p:cNvPr id="5" name="Rectangle 4"/>
            <p:cNvSpPr/>
            <p:nvPr/>
          </p:nvSpPr>
          <p:spPr>
            <a:xfrm>
              <a:off x="5509617" y="7613554"/>
              <a:ext cx="1576358" cy="46706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50936" y="7648575"/>
              <a:ext cx="15428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800" b="1" i="1" spc="300" dirty="0" smtClean="0">
                  <a:solidFill>
                    <a:srgbClr val="FF6600"/>
                  </a:solidFill>
                </a:rPr>
                <a:t>E</a:t>
              </a:r>
              <a:r>
                <a:rPr lang="fr-FR" sz="1800" b="1" i="1" spc="300" dirty="0" smtClean="0">
                  <a:solidFill>
                    <a:schemeClr val="bg1"/>
                  </a:solidFill>
                </a:rPr>
                <a:t>ntreprise</a:t>
              </a:r>
              <a:endParaRPr lang="fr-FR" sz="1800" b="1" i="1" spc="300" dirty="0">
                <a:solidFill>
                  <a:schemeClr val="bg1"/>
                </a:solidFill>
              </a:endParaRPr>
            </a:p>
          </p:txBody>
        </p:sp>
        <p:pic>
          <p:nvPicPr>
            <p:cNvPr id="4" name="Image 3" descr="1-LOGOS-UNSA-Cyan=100%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3633" y="6424439"/>
              <a:ext cx="1284440" cy="12844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69739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231</Words>
  <Application>Microsoft Office PowerPoint</Application>
  <PresentationFormat>Personnalisé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Mangal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</dc:creator>
  <cp:lastModifiedBy>Unsa Centre</cp:lastModifiedBy>
  <cp:revision>143</cp:revision>
  <cp:lastPrinted>2015-11-30T14:09:08Z</cp:lastPrinted>
  <dcterms:created xsi:type="dcterms:W3CDTF">2015-11-22T21:14:01Z</dcterms:created>
  <dcterms:modified xsi:type="dcterms:W3CDTF">2018-03-15T15:57:36Z</dcterms:modified>
</cp:coreProperties>
</file>